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0" r:id="rId4"/>
  </p:sldMasterIdLst>
  <p:notesMasterIdLst>
    <p:notesMasterId r:id="rId18"/>
  </p:notesMasterIdLst>
  <p:handoutMasterIdLst>
    <p:handoutMasterId r:id="rId19"/>
  </p:handoutMasterIdLst>
  <p:sldIdLst>
    <p:sldId id="256" r:id="rId5"/>
    <p:sldId id="321" r:id="rId6"/>
    <p:sldId id="324" r:id="rId7"/>
    <p:sldId id="320" r:id="rId8"/>
    <p:sldId id="283" r:id="rId9"/>
    <p:sldId id="325" r:id="rId10"/>
    <p:sldId id="326" r:id="rId11"/>
    <p:sldId id="327" r:id="rId12"/>
    <p:sldId id="322" r:id="rId13"/>
    <p:sldId id="310" r:id="rId14"/>
    <p:sldId id="328" r:id="rId15"/>
    <p:sldId id="329" r:id="rId16"/>
    <p:sldId id="29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8" userDrawn="1">
          <p15:clr>
            <a:srgbClr val="A4A3A4"/>
          </p15:clr>
        </p15:guide>
        <p15:guide id="2" pos="7080" userDrawn="1">
          <p15:clr>
            <a:srgbClr val="A4A3A4"/>
          </p15:clr>
        </p15:guide>
        <p15:guide id="3" pos="51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2E5C"/>
    <a:srgbClr val="181A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144802-8173-42E9-A0EF-BB2D3AD8CE72}" v="7" dt="2025-11-05T11:05:23.845"/>
  </p1510:revLst>
</p1510:revInfo>
</file>

<file path=ppt/tableStyles.xml><?xml version="1.0" encoding="utf-8"?>
<a:tblStyleLst xmlns:a="http://schemas.openxmlformats.org/drawingml/2006/main" def="{912C8C85-51F0-491E-9774-3900AFEF0F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41" autoAdjust="0"/>
    <p:restoredTop sz="92722" autoAdjust="0"/>
  </p:normalViewPr>
  <p:slideViewPr>
    <p:cSldViewPr snapToGrid="0">
      <p:cViewPr varScale="1">
        <p:scale>
          <a:sx n="60" d="100"/>
          <a:sy n="60" d="100"/>
        </p:scale>
        <p:origin x="67" y="408"/>
      </p:cViewPr>
      <p:guideLst>
        <p:guide orient="horz" pos="1848"/>
        <p:guide pos="7080"/>
        <p:guide pos="5112"/>
      </p:guideLst>
    </p:cSldViewPr>
  </p:slideViewPr>
  <p:outlineViewPr>
    <p:cViewPr>
      <p:scale>
        <a:sx n="33" d="100"/>
        <a:sy n="33" d="100"/>
      </p:scale>
      <p:origin x="0" y="-481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2266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80AE3C0-C0E9-40F8-963A-C710B0868C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B19749-4C26-46F6-A13E-4F2E91EC14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B2F5F-49ED-40E3-A1A5-941FF8279870}" type="datetimeFigureOut">
              <a:rPr lang="en-US" smtClean="0"/>
              <a:t>11/7/2025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826E5B-3572-4EEA-91A0-FE0838ED61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1D8116-DB0F-4C4A-85AD-5331C0D78B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B74FA-BCF5-412C-B474-5CA730E53DF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6456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C1060-699B-414A-8D16-7630F8BDD05E}" type="datetimeFigureOut">
              <a:rPr lang="en-US" smtClean="0"/>
              <a:t>11/7/2025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DF348-2A86-4531-BD4E-BD8C0BBDAD47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876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DF348-2A86-4531-BD4E-BD8C0BBDAD4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92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DF348-2A86-4531-BD4E-BD8C0BBDAD4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271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DF348-2A86-4531-BD4E-BD8C0BBDAD4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587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1947BE1-D586-49AE-B2E6-EE426AA239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75329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4C316E-D918-422D-AC5F-D93C59AB6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6389027" cy="4178808"/>
          </a:xfrm>
        </p:spPr>
        <p:txBody>
          <a:bodyPr anchor="b">
            <a:noAutofit/>
          </a:bodyPr>
          <a:lstStyle>
            <a:lvl1pPr algn="l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sz="5400" baseline="0"/>
            </a:lvl1pPr>
          </a:lstStyle>
          <a:p>
            <a:r>
              <a:rPr lang="en-US" dirty="0"/>
              <a:t>Click to edit Master TEXT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B4012DC-9879-489B-B525-C474C5DD29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0392" y="5001768"/>
            <a:ext cx="6227064" cy="1216152"/>
          </a:xfrm>
        </p:spPr>
        <p:txBody>
          <a:bodyPr anchor="ctr">
            <a:normAutofit/>
          </a:bodyPr>
          <a:lstStyle>
            <a:lvl1pPr>
              <a:defRPr lang="en-US" sz="2400" kern="1200" spc="50" baseline="0" dirty="0" smtClean="0">
                <a:solidFill>
                  <a:schemeClr val="bg1"/>
                </a:solidFill>
                <a:latin typeface="+mn-lt"/>
                <a:ea typeface="+mn-ea"/>
                <a:cs typeface="Calibri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AFC936F-8170-723C-A6D1-A8D7B87C47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34656" y="0"/>
            <a:ext cx="4654296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91024960-56D5-F5C3-5D87-3CBEB9F79D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34656" y="3429000"/>
            <a:ext cx="4654296" cy="3429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051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9D15A25-1111-478B-8F77-D992652C71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2264985"/>
            <a:ext cx="5297764" cy="39521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93472D-332A-4010-9FEA-8E1E9AE7E1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6213" y="336958"/>
            <a:ext cx="10616187" cy="1700784"/>
          </a:xfrm>
        </p:spPr>
        <p:txBody>
          <a:bodyPr>
            <a:normAutofit/>
          </a:bodyPr>
          <a:lstStyle>
            <a:lvl1pPr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sz="4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TEXT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1FF791A-8D73-49AD-8569-7F4FE14648E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0120" y="2587752"/>
            <a:ext cx="3694176" cy="3258102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>
                <a:cs typeface="Calibri"/>
              </a:rPr>
              <a:t>Click to edit master text style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9D1BED5-2D39-40ED-92F5-CF06BE8A75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7764" y="2265363"/>
            <a:ext cx="3479524" cy="39512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2FBE291-E88A-44C5-884C-183EE7F67EE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77288" y="2265363"/>
            <a:ext cx="3414712" cy="395128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907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with three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E19D4B2-6593-465B-9A8E-03DFC94344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3639312"/>
            <a:ext cx="10488168" cy="3090672"/>
          </a:xfrm>
        </p:spPr>
        <p:txBody>
          <a:bodyPr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z="5400" dirty="0"/>
              <a:t>Click to edit master text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537098-0CB9-40F0-99EE-35DF790670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37"/>
            <a:ext cx="6080760" cy="34283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B54A389-080E-45CE-8275-215B7C9B58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9048" y="0"/>
            <a:ext cx="3048000" cy="3429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5006F58-5D95-4392-9D32-BE333EA549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53144" y="0"/>
            <a:ext cx="3044952" cy="3429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04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title,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C15B2-D6B3-D582-D31F-550B4D51D7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7763256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49CC2FD-DEAD-15BE-FCA9-4EFD14D59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6089904" cy="298094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BF9E8A0-9731-99CA-717E-085634925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6089904" cy="1545336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537098-0CB9-40F0-99EE-35DF790670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63256" y="637"/>
            <a:ext cx="2194560" cy="34283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B54A389-080E-45CE-8275-215B7C9B58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966960" y="0"/>
            <a:ext cx="2221992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5006F58-5D95-4392-9D32-BE333EA549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63256" y="3429000"/>
            <a:ext cx="4407408" cy="3429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11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570464" cy="1700784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96696" y="2770632"/>
            <a:ext cx="4983480" cy="3639312"/>
          </a:xfrm>
        </p:spPr>
        <p:txBody>
          <a:bodyPr>
            <a:normAutofit/>
          </a:bodyPr>
          <a:lstStyle>
            <a:lvl1pPr marL="283464" indent="-283464">
              <a:buFont typeface="Arial" panose="020B0604020202020204" pitchFamily="34" charset="0"/>
              <a:buChar char="•"/>
              <a:defRPr sz="2000"/>
            </a:lvl1pPr>
            <a:lvl2pPr marL="548640" indent="-283464">
              <a:defRPr sz="1800"/>
            </a:lvl2pPr>
            <a:lvl3pPr marL="822960" indent="-285750">
              <a:buFont typeface="Arial" panose="020B0604020202020204" pitchFamily="34" charset="0"/>
              <a:buChar char="•"/>
              <a:defRPr sz="1400"/>
            </a:lvl3pPr>
            <a:lvl4pPr marL="1097280" indent="-283464">
              <a:defRPr sz="1400"/>
            </a:lvl4pPr>
            <a:lvl5pPr marL="137160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2770632"/>
            <a:ext cx="4983480" cy="3639312"/>
          </a:xfrm>
        </p:spPr>
        <p:txBody>
          <a:bodyPr>
            <a:normAutofit/>
          </a:bodyPr>
          <a:lstStyle>
            <a:lvl1pPr marL="283464" indent="-283464">
              <a:buFont typeface="Arial" panose="020B0604020202020204" pitchFamily="34" charset="0"/>
              <a:buChar char="•"/>
              <a:defRPr sz="2000"/>
            </a:lvl1pPr>
            <a:lvl2pPr marL="548640" indent="-283464">
              <a:defRPr sz="1800"/>
            </a:lvl2pPr>
            <a:lvl3pPr marL="822960" indent="-285750">
              <a:buFont typeface="Arial" panose="020B0604020202020204" pitchFamily="34" charset="0"/>
              <a:buChar char="•"/>
              <a:defRPr sz="1400"/>
            </a:lvl3pPr>
            <a:lvl4pPr marL="1097280" indent="-283464">
              <a:defRPr sz="1400"/>
            </a:lvl4pPr>
            <a:lvl5pPr marL="137160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593407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243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984A150-581C-4608-9034-48767311A6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657345" y="0"/>
            <a:ext cx="753465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1E375-8FC7-F526-C116-1136385785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8384" y="384048"/>
            <a:ext cx="6099048" cy="4343400"/>
          </a:xfrm>
        </p:spPr>
        <p:txBody>
          <a:bodyPr anchor="b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z="5400" dirty="0"/>
              <a:t>Click to edit master text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537098-0CB9-40F0-99EE-35DF790670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7345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09CC8E-0532-4674-9535-1514DA3C14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55771" y="4865914"/>
            <a:ext cx="6096000" cy="1307592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z="2000" dirty="0">
                <a:solidFill>
                  <a:schemeClr val="bg1"/>
                </a:solidFill>
                <a:cs typeface="Calibri"/>
              </a:rPr>
              <a:t>Click to edit master text style</a:t>
            </a:r>
          </a:p>
        </p:txBody>
      </p:sp>
      <p:sp>
        <p:nvSpPr>
          <p:cNvPr id="15" name="Footer Placeholder 8">
            <a:extLst>
              <a:ext uri="{FF2B5EF4-FFF2-40B4-BE49-F238E27FC236}">
                <a16:creationId xmlns:a16="http://schemas.microsoft.com/office/drawing/2014/main" id="{A468A676-C4AD-4F50-936D-1C858E8136CE}"/>
              </a:ext>
            </a:extLst>
          </p:cNvPr>
          <p:cNvSpPr txBox="1">
            <a:spLocks/>
          </p:cNvSpPr>
          <p:nvPr userDrawn="1"/>
        </p:nvSpPr>
        <p:spPr>
          <a:xfrm>
            <a:off x="960438" y="6356350"/>
            <a:ext cx="4981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100" kern="1200" cap="all" spc="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Sample Footer Text</a:t>
            </a:r>
          </a:p>
        </p:txBody>
      </p:sp>
    </p:spTree>
    <p:extLst>
      <p:ext uri="{BB962C8B-B14F-4D97-AF65-F5344CB8AC3E}">
        <p14:creationId xmlns:p14="http://schemas.microsoft.com/office/powerpoint/2010/main" val="426340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570464" cy="1700784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2770632"/>
            <a:ext cx="4983480" cy="376732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  <a:lvl2pPr marL="347472" indent="-347472">
              <a:spcBef>
                <a:spcPts val="700"/>
              </a:spcBef>
              <a:spcAft>
                <a:spcPts val="700"/>
              </a:spcAft>
              <a:defRPr sz="2000"/>
            </a:lvl2pPr>
            <a:lvl3pPr marL="560070" indent="-285750">
              <a:buFont typeface="Arial" panose="020B0604020202020204" pitchFamily="34" charset="0"/>
              <a:buChar char="•"/>
              <a:defRPr sz="1600"/>
            </a:lvl3pPr>
            <a:lvl4pPr>
              <a:defRPr sz="1600"/>
            </a:lvl4pPr>
            <a:lvl5pPr marL="880110" indent="-28575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2770632"/>
            <a:ext cx="4983480" cy="376732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/>
            </a:lvl1pPr>
            <a:lvl2pPr marL="347472" indent="-347472">
              <a:spcBef>
                <a:spcPts val="700"/>
              </a:spcBef>
              <a:spcAft>
                <a:spcPts val="700"/>
              </a:spcAft>
              <a:defRPr sz="2000"/>
            </a:lvl2pPr>
            <a:lvl3pPr marL="560070" indent="-285750">
              <a:buFont typeface="Arial" panose="020B0604020202020204" pitchFamily="34" charset="0"/>
              <a:buChar char="•"/>
              <a:defRPr sz="1600"/>
            </a:lvl3pPr>
            <a:lvl4pPr>
              <a:defRPr sz="1600"/>
            </a:lvl4pPr>
            <a:lvl5pPr marL="880110" indent="-28575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593407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31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7BA8F8-2F7B-FDA9-6615-3FE2C52C1B99}"/>
              </a:ext>
            </a:extLst>
          </p:cNvPr>
          <p:cNvSpPr/>
          <p:nvPr userDrawn="1"/>
        </p:nvSpPr>
        <p:spPr>
          <a:xfrm>
            <a:off x="0" y="2258568"/>
            <a:ext cx="12192000" cy="45994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570464" cy="1700784"/>
          </a:xfrm>
        </p:spPr>
        <p:txBody>
          <a:bodyPr>
            <a:no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2770632"/>
            <a:ext cx="3739896" cy="36576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347472" indent="-347472">
              <a:spcBef>
                <a:spcPts val="700"/>
              </a:spcBef>
              <a:spcAft>
                <a:spcPts val="700"/>
              </a:spcAft>
              <a:buFont typeface="+mj-lt"/>
              <a:buAutoNum type="arabicPeriod"/>
              <a:defRPr sz="2000">
                <a:solidFill>
                  <a:schemeClr val="bg1"/>
                </a:solidFill>
              </a:defRPr>
            </a:lvl2pPr>
            <a:lvl3pPr marL="56007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 marL="88011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394960" y="2770632"/>
            <a:ext cx="6007608" cy="36576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347472" indent="-347472">
              <a:spcBef>
                <a:spcPts val="700"/>
              </a:spcBef>
              <a:spcAft>
                <a:spcPts val="700"/>
              </a:spcAft>
              <a:defRPr sz="2000">
                <a:solidFill>
                  <a:schemeClr val="bg1"/>
                </a:solidFill>
              </a:defRPr>
            </a:lvl2pPr>
            <a:lvl3pPr marL="56007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 marL="880110" indent="-28575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5934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306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,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49CC2FD-DEAD-15BE-FCA9-4EFD14D59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47472"/>
            <a:ext cx="7315200" cy="3081528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8A315E-3D77-4A9C-F6F5-4B525C5B2F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3666744"/>
            <a:ext cx="8650224" cy="31912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7E5C666-A348-D887-B11B-D23CF67FB8B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8952" y="3959352"/>
            <a:ext cx="7315200" cy="239572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cs typeface="Calibri"/>
              </a:rPr>
              <a:t>Click to edit master text style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537098-0CB9-40F0-99EE-35DF790670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50224" y="0"/>
            <a:ext cx="3547872" cy="2651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F5006F58-5D95-4392-9D32-BE333EA549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50224" y="2651760"/>
            <a:ext cx="3547872" cy="420624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818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770632"/>
            <a:ext cx="2724912" cy="3392424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E923B6E-5860-3554-77F7-17C8DF8381D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14216" y="2770632"/>
            <a:ext cx="7315200" cy="33924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3CC8D5-8386-BA2F-F44B-2FE211C3FDC3}"/>
              </a:ext>
            </a:extLst>
          </p:cNvPr>
          <p:cNvSpPr/>
          <p:nvPr userDrawn="1"/>
        </p:nvSpPr>
        <p:spPr>
          <a:xfrm>
            <a:off x="4015451" y="2691925"/>
            <a:ext cx="7315200" cy="81021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10">
            <a:extLst>
              <a:ext uri="{FF2B5EF4-FFF2-40B4-BE49-F238E27FC236}">
                <a16:creationId xmlns:a16="http://schemas.microsoft.com/office/drawing/2014/main" id="{99105B81-BB6A-A6CE-1BA4-4C00B137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593407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941F5AC3-7362-1179-648D-6062C75CFF0C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9E944BE1-F27E-140F-1071-B7DA15A393E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296144" y="6356350"/>
            <a:ext cx="93268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280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570464" cy="1700784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2770632"/>
            <a:ext cx="4983480" cy="376732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0" indent="0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buNone/>
              <a:defRPr sz="2000"/>
            </a:lvl2pPr>
            <a:lvl3pPr marL="283464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b="0"/>
            </a:lvl3pPr>
            <a:lvl4pPr>
              <a:defRPr sz="1400"/>
            </a:lvl4pPr>
            <a:lvl5pPr marL="880110" indent="-2857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2770632"/>
            <a:ext cx="4983480" cy="376732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347472" indent="-347472">
              <a:spcBef>
                <a:spcPts val="700"/>
              </a:spcBef>
              <a:spcAft>
                <a:spcPts val="700"/>
              </a:spcAft>
              <a:defRPr sz="2000"/>
            </a:lvl2pPr>
            <a:lvl3pPr marL="560070" indent="-285750">
              <a:buFont typeface="Arial" panose="020B0604020202020204" pitchFamily="34" charset="0"/>
              <a:buChar char="•"/>
              <a:defRPr sz="1600"/>
            </a:lvl3pPr>
            <a:lvl4pPr>
              <a:defRPr sz="1600"/>
            </a:lvl4pPr>
            <a:lvl5pPr marL="880110" indent="-28575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593407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312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CF64393-2F7A-8740-66F1-95C9EC151E02}"/>
              </a:ext>
            </a:extLst>
          </p:cNvPr>
          <p:cNvSpPr/>
          <p:nvPr userDrawn="1"/>
        </p:nvSpPr>
        <p:spPr>
          <a:xfrm>
            <a:off x="841248" y="2221992"/>
            <a:ext cx="10515600" cy="3831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570464" cy="1700784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1248" y="2221992"/>
            <a:ext cx="10515600" cy="3831336"/>
          </a:xfrm>
          <a:noFill/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 marL="347472" indent="-347472">
              <a:spcBef>
                <a:spcPts val="700"/>
              </a:spcBef>
              <a:spcAft>
                <a:spcPts val="700"/>
              </a:spcAft>
              <a:defRPr sz="1800">
                <a:solidFill>
                  <a:schemeClr val="tx1"/>
                </a:solidFill>
              </a:defRPr>
            </a:lvl2pPr>
            <a:lvl3pPr marL="56007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 marL="880110" indent="-285750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60120" y="6356350"/>
            <a:ext cx="35934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77512" y="6356350"/>
            <a:ext cx="3236976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9CF62C-2747-714E-F829-A0176E230364}"/>
              </a:ext>
            </a:extLst>
          </p:cNvPr>
          <p:cNvSpPr/>
          <p:nvPr userDrawn="1"/>
        </p:nvSpPr>
        <p:spPr>
          <a:xfrm>
            <a:off x="838198" y="2129741"/>
            <a:ext cx="10515600" cy="925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195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9D15A25-1111-478B-8F77-D992652C71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1225296"/>
            <a:ext cx="12188952" cy="39593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9D1BED5-2D39-40ED-92F5-CF06BE8A759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225296"/>
            <a:ext cx="3337560" cy="39512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93472D-332A-4010-9FEA-8E1E9AE7E1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3632" y="1444752"/>
            <a:ext cx="7781544" cy="3392424"/>
          </a:xfrm>
        </p:spPr>
        <p:txBody>
          <a:bodyPr anchor="b">
            <a:normAutofit/>
          </a:bodyPr>
          <a:lstStyle>
            <a:lvl1pPr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TEXT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CBD2514F-3F04-795C-290B-E557B57E4C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13632" y="5358384"/>
            <a:ext cx="7781544" cy="374904"/>
          </a:xfrm>
        </p:spPr>
        <p:txBody>
          <a:bodyPr anchor="ctr">
            <a:normAutofit/>
          </a:bodyPr>
          <a:lstStyle>
            <a:lvl1pPr>
              <a:defRPr lang="en-US" sz="2400" kern="1200" spc="50" baseline="0" dirty="0" smtClean="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8588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94A09A9-5501-47C1-A89A-A340965A2BE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17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90" r:id="rId3"/>
    <p:sldLayoutId id="2147483691" r:id="rId4"/>
    <p:sldLayoutId id="2147483692" r:id="rId5"/>
    <p:sldLayoutId id="2147483686" r:id="rId6"/>
    <p:sldLayoutId id="2147483693" r:id="rId7"/>
    <p:sldLayoutId id="2147483694" r:id="rId8"/>
    <p:sldLayoutId id="2147483695" r:id="rId9"/>
    <p:sldLayoutId id="2147483672" r:id="rId10"/>
    <p:sldLayoutId id="2147483696" r:id="rId11"/>
    <p:sldLayoutId id="2147483697" r:id="rId12"/>
    <p:sldLayoutId id="2147483698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8C4EFE6-2069-473C-9C7D-664E02AC6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493776"/>
            <a:ext cx="6389027" cy="4178808"/>
          </a:xfrm>
        </p:spPr>
        <p:txBody>
          <a:bodyPr anchor="b"/>
          <a:lstStyle/>
          <a:p>
            <a:r>
              <a:rPr lang="en-US" dirty="0">
                <a:solidFill>
                  <a:srgbClr val="FE2E5C"/>
                </a:solidFill>
              </a:rPr>
              <a:t>Uncertainty</a:t>
            </a:r>
          </a:p>
        </p:txBody>
      </p:sp>
      <p:sp>
        <p:nvSpPr>
          <p:cNvPr id="11" name="Title 12">
            <a:extLst>
              <a:ext uri="{FF2B5EF4-FFF2-40B4-BE49-F238E27FC236}">
                <a16:creationId xmlns:a16="http://schemas.microsoft.com/office/drawing/2014/main" id="{E8C4EFE6-2069-473C-9C7D-664E02AC6481}"/>
              </a:ext>
            </a:extLst>
          </p:cNvPr>
          <p:cNvSpPr txBox="1">
            <a:spLocks/>
          </p:cNvSpPr>
          <p:nvPr/>
        </p:nvSpPr>
        <p:spPr>
          <a:xfrm>
            <a:off x="850392" y="2971800"/>
            <a:ext cx="5237752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1000"/>
              </a:lnSpc>
              <a:spcBef>
                <a:spcPts val="700"/>
              </a:spcBef>
              <a:spcAft>
                <a:spcPts val="700"/>
              </a:spcAft>
              <a:buNone/>
              <a:defRPr sz="5400" kern="1200" cap="all" spc="12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E2E5C"/>
                </a:solidFill>
              </a:rPr>
              <a:t>Understanding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A309D09-2937-4053-9CD6-3131EABB07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0392" y="5001768"/>
            <a:ext cx="6227064" cy="1216152"/>
          </a:xfrm>
        </p:spPr>
        <p:txBody>
          <a:bodyPr>
            <a:normAutofit/>
          </a:bodyPr>
          <a:lstStyle/>
          <a:p>
            <a:r>
              <a:rPr lang="en-US" dirty="0"/>
              <a:t>Lucie White | Utrecht University</a:t>
            </a:r>
          </a:p>
          <a:p>
            <a:r>
              <a:rPr lang="en-US" dirty="0"/>
              <a:t>l.a.white@uu.nl</a:t>
            </a:r>
          </a:p>
        </p:txBody>
      </p:sp>
      <p:pic>
        <p:nvPicPr>
          <p:cNvPr id="38" name="Bildplatzhalter 37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1" b="891"/>
          <a:stretch>
            <a:fillRect/>
          </a:stretch>
        </p:blipFill>
        <p:spPr>
          <a:xfrm>
            <a:off x="7758995" y="3525750"/>
            <a:ext cx="4279863" cy="3153141"/>
          </a:xfrm>
        </p:spPr>
      </p:pic>
      <p:pic>
        <p:nvPicPr>
          <p:cNvPr id="41" name="Grafik 4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58995" y="198552"/>
            <a:ext cx="42672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A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>
            <a:extLst>
              <a:ext uri="{FF2B5EF4-FFF2-40B4-BE49-F238E27FC236}">
                <a16:creationId xmlns:a16="http://schemas.microsoft.com/office/drawing/2014/main" id="{9882A56E-A80A-4E10-A5DB-42189595A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356" y="1133954"/>
            <a:ext cx="4730993" cy="14288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101751-006B-4DC4-A176-153840ACE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975" y="1275356"/>
            <a:ext cx="5035809" cy="2419474"/>
          </a:xfrm>
          <a:prstGeom prst="rect">
            <a:avLst/>
          </a:prstGeom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770F0979-7F99-472E-9849-B0C0E6B4A2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686" y="3500439"/>
            <a:ext cx="4191215" cy="2540131"/>
          </a:xfrm>
          <a:prstGeom prst="rect">
            <a:avLst/>
          </a:prstGeom>
          <a:noFill/>
        </p:spPr>
      </p:pic>
      <p:sp>
        <p:nvSpPr>
          <p:cNvPr id="6" name="Title 12">
            <a:extLst>
              <a:ext uri="{FF2B5EF4-FFF2-40B4-BE49-F238E27FC236}">
                <a16:creationId xmlns:a16="http://schemas.microsoft.com/office/drawing/2014/main" id="{E8C4EFE6-2069-473C-9C7D-664E02AC6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355" y="3998332"/>
            <a:ext cx="4615519" cy="2042238"/>
          </a:xfrm>
        </p:spPr>
        <p:txBody>
          <a:bodyPr anchor="b"/>
          <a:lstStyle/>
          <a:p>
            <a:r>
              <a:rPr lang="en-US" dirty="0">
                <a:solidFill>
                  <a:srgbClr val="FE2E5C"/>
                </a:solidFill>
              </a:rPr>
              <a:t>Enduring </a:t>
            </a:r>
            <a:br>
              <a:rPr lang="en-US" dirty="0">
                <a:solidFill>
                  <a:srgbClr val="FE2E5C"/>
                </a:solidFill>
              </a:rPr>
            </a:br>
            <a:r>
              <a:rPr lang="en-US" dirty="0">
                <a:solidFill>
                  <a:srgbClr val="FE2E5C"/>
                </a:solidFill>
              </a:rPr>
              <a:t>Uncertainty</a:t>
            </a:r>
          </a:p>
        </p:txBody>
      </p:sp>
    </p:spTree>
    <p:extLst>
      <p:ext uri="{BB962C8B-B14F-4D97-AF65-F5344CB8AC3E}">
        <p14:creationId xmlns:p14="http://schemas.microsoft.com/office/powerpoint/2010/main" val="694711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D8A7A-E72E-7FF2-DB27-8621BEE74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639312"/>
            <a:ext cx="10488168" cy="3090672"/>
          </a:xfrm>
        </p:spPr>
        <p:txBody>
          <a:bodyPr/>
          <a:lstStyle/>
          <a:p>
            <a:r>
              <a:rPr lang="en-US" dirty="0"/>
              <a:t>lockdowns</a:t>
            </a:r>
          </a:p>
        </p:txBody>
      </p:sp>
      <p:pic>
        <p:nvPicPr>
          <p:cNvPr id="12" name="Bildplatzhalter 11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>
            <a:fillRect/>
          </a:stretch>
        </p:blipFill>
        <p:spPr/>
      </p:pic>
      <p:pic>
        <p:nvPicPr>
          <p:cNvPr id="11" name="Bildplatzhalter 10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5" b="904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5" name="Bildplatzhalter 14"/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9" r="250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84478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1A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8C4EFE6-2069-473C-9C7D-664E02AC6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057" y="3629319"/>
            <a:ext cx="3278036" cy="2534892"/>
          </a:xfrm>
        </p:spPr>
        <p:txBody>
          <a:bodyPr anchor="b"/>
          <a:lstStyle/>
          <a:p>
            <a:r>
              <a:rPr lang="en-US" dirty="0">
                <a:solidFill>
                  <a:srgbClr val="FE2E5C"/>
                </a:solidFill>
              </a:rPr>
              <a:t>The </a:t>
            </a:r>
            <a:br>
              <a:rPr lang="en-US" dirty="0">
                <a:solidFill>
                  <a:srgbClr val="FE2E5C"/>
                </a:solidFill>
              </a:rPr>
            </a:br>
            <a:r>
              <a:rPr lang="en-US" dirty="0">
                <a:solidFill>
                  <a:srgbClr val="FE2E5C"/>
                </a:solidFill>
              </a:rPr>
              <a:t>Early </a:t>
            </a:r>
            <a:br>
              <a:rPr lang="en-US" dirty="0">
                <a:solidFill>
                  <a:srgbClr val="FE2E5C"/>
                </a:solidFill>
              </a:rPr>
            </a:br>
            <a:r>
              <a:rPr lang="en-US" dirty="0">
                <a:solidFill>
                  <a:srgbClr val="FE2E5C"/>
                </a:solidFill>
              </a:rPr>
              <a:t>Debate</a:t>
            </a:r>
          </a:p>
        </p:txBody>
      </p:sp>
      <p:pic>
        <p:nvPicPr>
          <p:cNvPr id="14" name="Picture 9">
            <a:extLst>
              <a:ext uri="{FF2B5EF4-FFF2-40B4-BE49-F238E27FC236}">
                <a16:creationId xmlns:a16="http://schemas.microsoft.com/office/drawing/2014/main" id="{BC6054CC-9B05-4BB3-B143-26FFB4D8F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1847" y="3990759"/>
            <a:ext cx="6305874" cy="2019404"/>
          </a:xfrm>
          <a:prstGeom prst="rect">
            <a:avLst/>
          </a:prstGeom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770B893F-059A-4A68-A102-C63DC1F6D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57" y="1642964"/>
            <a:ext cx="4428278" cy="1340533"/>
          </a:xfrm>
          <a:prstGeom prst="rect">
            <a:avLst/>
          </a:prstGeom>
        </p:spPr>
      </p:pic>
      <p:pic>
        <p:nvPicPr>
          <p:cNvPr id="16" name="Picture 7">
            <a:extLst>
              <a:ext uri="{FF2B5EF4-FFF2-40B4-BE49-F238E27FC236}">
                <a16:creationId xmlns:a16="http://schemas.microsoft.com/office/drawing/2014/main" id="{ECE73C18-2A16-4137-9977-B3996F50B4B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15"/>
          <a:stretch/>
        </p:blipFill>
        <p:spPr>
          <a:xfrm>
            <a:off x="5750102" y="716546"/>
            <a:ext cx="5878582" cy="24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63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0" y="2265363"/>
            <a:ext cx="8777288" cy="3951287"/>
          </a:xfrm>
          <a:prstGeom prst="rect">
            <a:avLst/>
          </a:prstGeom>
          <a:solidFill>
            <a:srgbClr val="181A1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4" name="Title 53">
            <a:extLst>
              <a:ext uri="{FF2B5EF4-FFF2-40B4-BE49-F238E27FC236}">
                <a16:creationId xmlns:a16="http://schemas.microsoft.com/office/drawing/2014/main" id="{742A82AB-F005-49A7-9C16-0AF17C1E9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213" y="336958"/>
            <a:ext cx="10616187" cy="1700784"/>
          </a:xfrm>
        </p:spPr>
        <p:txBody>
          <a:bodyPr>
            <a:normAutofit/>
          </a:bodyPr>
          <a:lstStyle/>
          <a:p>
            <a:r>
              <a:rPr lang="en-US" dirty="0"/>
              <a:t>Predictions or projections?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72142BC0-18E5-42CE-A02F-AC348DDCE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100" y="2587752"/>
            <a:ext cx="7454900" cy="3258102"/>
          </a:xfrm>
        </p:spPr>
        <p:txBody>
          <a:bodyPr anchor="ctr"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Models provide projections: not what </a:t>
            </a:r>
            <a:r>
              <a:rPr lang="en-US" sz="2800" i="1" dirty="0"/>
              <a:t>will</a:t>
            </a:r>
            <a:r>
              <a:rPr lang="en-US" sz="2800" dirty="0"/>
              <a:t> happen, but what</a:t>
            </a:r>
            <a:r>
              <a:rPr lang="en-US" sz="2800" i="1" dirty="0"/>
              <a:t> would </a:t>
            </a:r>
            <a:r>
              <a:rPr lang="en-US" sz="2800" dirty="0"/>
              <a:t>happen.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500,000 dead in UK – if no-one changed their </a:t>
            </a:r>
            <a:r>
              <a:rPr lang="en-AU" sz="2800" dirty="0"/>
              <a:t>behaviour in any way</a:t>
            </a:r>
            <a:r>
              <a:rPr lang="en-US" sz="28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We can treat a projection as a prediction – if we take the scenario to be sufficiently realistic.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7" r="29618"/>
          <a:stretch/>
        </p:blipFill>
        <p:spPr>
          <a:xfrm>
            <a:off x="8777288" y="2268035"/>
            <a:ext cx="3393650" cy="394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32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0" y="2265363"/>
            <a:ext cx="8777288" cy="3951287"/>
          </a:xfrm>
          <a:prstGeom prst="rect">
            <a:avLst/>
          </a:prstGeom>
          <a:solidFill>
            <a:srgbClr val="181A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4" name="Title 53">
            <a:extLst>
              <a:ext uri="{FF2B5EF4-FFF2-40B4-BE49-F238E27FC236}">
                <a16:creationId xmlns:a16="http://schemas.microsoft.com/office/drawing/2014/main" id="{742A82AB-F005-49A7-9C16-0AF17C1E9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213" y="336958"/>
            <a:ext cx="10616187" cy="1700784"/>
          </a:xfrm>
        </p:spPr>
        <p:txBody>
          <a:bodyPr>
            <a:normAutofit/>
          </a:bodyPr>
          <a:lstStyle/>
          <a:p>
            <a:r>
              <a:rPr lang="en-AU" dirty="0"/>
              <a:t>Behavioural</a:t>
            </a:r>
            <a:r>
              <a:rPr lang="en-US" dirty="0"/>
              <a:t> change, and </a:t>
            </a:r>
            <a:br>
              <a:rPr lang="en-US" dirty="0"/>
            </a:br>
            <a:r>
              <a:rPr lang="en-US" dirty="0"/>
              <a:t>“Looping effects”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72142BC0-18E5-42CE-A02F-AC348DDCE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100" y="2587752"/>
            <a:ext cx="7454900" cy="3258102"/>
          </a:xfrm>
        </p:spPr>
        <p:txBody>
          <a:bodyPr anchor="ctr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Predictions can be self-fulfilling or self- defeating.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Very hard for models to incorporate this.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Can make models look untrustworthy.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5" r="29211"/>
          <a:stretch/>
        </p:blipFill>
        <p:spPr>
          <a:xfrm>
            <a:off x="8750300" y="2265363"/>
            <a:ext cx="3441700" cy="394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93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0" y="2265363"/>
            <a:ext cx="8777288" cy="3951287"/>
          </a:xfrm>
          <a:prstGeom prst="rect">
            <a:avLst/>
          </a:prstGeom>
          <a:solidFill>
            <a:srgbClr val="181A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4" name="Title 53">
            <a:extLst>
              <a:ext uri="{FF2B5EF4-FFF2-40B4-BE49-F238E27FC236}">
                <a16:creationId xmlns:a16="http://schemas.microsoft.com/office/drawing/2014/main" id="{742A82AB-F005-49A7-9C16-0AF17C1E9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213" y="336958"/>
            <a:ext cx="10616187" cy="1700784"/>
          </a:xfrm>
        </p:spPr>
        <p:txBody>
          <a:bodyPr>
            <a:normAutofit/>
          </a:bodyPr>
          <a:lstStyle/>
          <a:p>
            <a:r>
              <a:rPr lang="en-AU" dirty="0"/>
              <a:t>Uncertain</a:t>
            </a:r>
            <a:r>
              <a:rPr lang="de-DE" dirty="0"/>
              <a:t> </a:t>
            </a:r>
            <a:r>
              <a:rPr lang="en-AU" dirty="0"/>
              <a:t>data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72142BC0-18E5-42CE-A02F-AC348DDCE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100" y="2587752"/>
            <a:ext cx="7454900" cy="3258102"/>
          </a:xfrm>
        </p:spPr>
        <p:txBody>
          <a:bodyPr anchor="ctr"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/>
              <a:t>Projections only as good as the data input into the model.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/>
              <a:t>Model needs assumptions about, e.g.</a:t>
            </a:r>
          </a:p>
          <a:p>
            <a:pPr marL="731520" lvl="1" indent="-457200"/>
            <a:r>
              <a:rPr lang="en-AU" sz="2500" dirty="0">
                <a:solidFill>
                  <a:schemeClr val="bg1"/>
                </a:solidFill>
              </a:rPr>
              <a:t>Infection hospitalization </a:t>
            </a:r>
            <a:r>
              <a:rPr lang="de-DE" sz="2500" dirty="0">
                <a:solidFill>
                  <a:schemeClr val="bg1"/>
                </a:solidFill>
              </a:rPr>
              <a:t>rate</a:t>
            </a:r>
          </a:p>
          <a:p>
            <a:pPr marL="731520" lvl="1" indent="-457200"/>
            <a:r>
              <a:rPr lang="en-US" sz="2500" dirty="0">
                <a:solidFill>
                  <a:schemeClr val="bg1"/>
                </a:solidFill>
              </a:rPr>
              <a:t>How long until an infected patient becomes infectious</a:t>
            </a:r>
          </a:p>
          <a:p>
            <a:pPr marL="731520" lvl="1" indent="-457200"/>
            <a:r>
              <a:rPr lang="en-US" sz="2500" dirty="0">
                <a:solidFill>
                  <a:schemeClr val="bg1"/>
                </a:solidFill>
              </a:rPr>
              <a:t>Effectiveness of social distancing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2" r="34909"/>
          <a:stretch/>
        </p:blipFill>
        <p:spPr>
          <a:xfrm>
            <a:off x="8777288" y="2265363"/>
            <a:ext cx="3414712" cy="39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110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72"/>
          <a:stretch/>
        </p:blipFill>
        <p:spPr>
          <a:xfrm>
            <a:off x="8775700" y="2265363"/>
            <a:ext cx="3395238" cy="3951287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0" y="2265363"/>
            <a:ext cx="8777288" cy="3951287"/>
          </a:xfrm>
          <a:prstGeom prst="rect">
            <a:avLst/>
          </a:prstGeom>
          <a:solidFill>
            <a:srgbClr val="181A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4" name="Title 53">
            <a:extLst>
              <a:ext uri="{FF2B5EF4-FFF2-40B4-BE49-F238E27FC236}">
                <a16:creationId xmlns:a16="http://schemas.microsoft.com/office/drawing/2014/main" id="{742A82AB-F005-49A7-9C16-0AF17C1E9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213" y="336958"/>
            <a:ext cx="10616187" cy="1700784"/>
          </a:xfrm>
        </p:spPr>
        <p:txBody>
          <a:bodyPr>
            <a:normAutofit/>
          </a:bodyPr>
          <a:lstStyle/>
          <a:p>
            <a:r>
              <a:rPr lang="en-AU" dirty="0" err="1"/>
              <a:t>WHAt</a:t>
            </a:r>
            <a:r>
              <a:rPr lang="en-AU" dirty="0"/>
              <a:t> can models tell us?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72142BC0-18E5-42CE-A02F-AC348DDCE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100" y="2489200"/>
            <a:ext cx="7454900" cy="3556000"/>
          </a:xfrm>
        </p:spPr>
        <p:txBody>
          <a:bodyPr anchor="ctr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/>
              <a:t>When employing uncertain data, we can use model for some things but not others.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/>
              <a:t>Can’t use them for pinpoint predictions.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/>
              <a:t>But might use them for indication of the general trajectory of a pandemic, if we implement certain policies.</a:t>
            </a:r>
          </a:p>
        </p:txBody>
      </p:sp>
    </p:spTree>
    <p:extLst>
      <p:ext uri="{BB962C8B-B14F-4D97-AF65-F5344CB8AC3E}">
        <p14:creationId xmlns:p14="http://schemas.microsoft.com/office/powerpoint/2010/main" val="2284094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2">
            <a:extLst>
              <a:ext uri="{FF2B5EF4-FFF2-40B4-BE49-F238E27FC236}">
                <a16:creationId xmlns:a16="http://schemas.microsoft.com/office/drawing/2014/main" id="{E8C4EFE6-2069-473C-9C7D-664E02AC6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764" y="298001"/>
            <a:ext cx="6728247" cy="2042238"/>
          </a:xfrm>
        </p:spPr>
        <p:txBody>
          <a:bodyPr anchor="b"/>
          <a:lstStyle/>
          <a:p>
            <a:r>
              <a:rPr lang="en-US" dirty="0">
                <a:solidFill>
                  <a:srgbClr val="FE2E5C"/>
                </a:solidFill>
              </a:rPr>
              <a:t>Models are Tricky…</a:t>
            </a:r>
          </a:p>
        </p:txBody>
      </p:sp>
      <p:sp>
        <p:nvSpPr>
          <p:cNvPr id="2" name="Rechteck 1"/>
          <p:cNvSpPr/>
          <p:nvPr/>
        </p:nvSpPr>
        <p:spPr>
          <a:xfrm>
            <a:off x="502764" y="2485148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FE2E5C"/>
                </a:solidFill>
              </a:rPr>
              <a:t>But surely the availability of evidence can lead us to an answer?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l="1542" r="1892" b="2550"/>
          <a:stretch/>
        </p:blipFill>
        <p:spPr>
          <a:xfrm>
            <a:off x="7164371" y="3223967"/>
            <a:ext cx="5027629" cy="363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2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26CEC24-31FD-34DD-F427-247061FCD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570464" cy="1700784"/>
          </a:xfrm>
        </p:spPr>
        <p:txBody>
          <a:bodyPr>
            <a:noAutofit/>
          </a:bodyPr>
          <a:lstStyle/>
          <a:p>
            <a:r>
              <a:rPr lang="en-US" dirty="0"/>
              <a:t>Three 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C8A3E-2695-DBE7-AA4A-45DAE804B6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0474" y="2755900"/>
            <a:ext cx="6405742" cy="364490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E2E5C"/>
                </a:solidFill>
              </a:rPr>
              <a:t>Minimum wage </a:t>
            </a:r>
            <a:r>
              <a:rPr lang="en-US" sz="2800" dirty="0"/>
              <a:t>findings challenged central economic orthodoxy – and thus met with a lot of resistance.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Similarly, deep ethical disagreements about the legitimacy of </a:t>
            </a:r>
            <a:r>
              <a:rPr lang="en-US" sz="2800" dirty="0">
                <a:solidFill>
                  <a:srgbClr val="FE2E5C"/>
                </a:solidFill>
              </a:rPr>
              <a:t>lockdowns</a:t>
            </a:r>
            <a:r>
              <a:rPr lang="en-US" sz="2800" dirty="0"/>
              <a:t> </a:t>
            </a:r>
            <a:r>
              <a:rPr lang="en-US" sz="2800" dirty="0" err="1"/>
              <a:t>coloured</a:t>
            </a:r>
            <a:r>
              <a:rPr lang="en-US" sz="2800" dirty="0"/>
              <a:t> judgements about their efficacy.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21C9323F-D7E9-4D70-A86A-62CCC4738A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10" b="16993"/>
          <a:stretch/>
        </p:blipFill>
        <p:spPr>
          <a:xfrm>
            <a:off x="7206601" y="2541391"/>
            <a:ext cx="4767096" cy="40730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04C8A3E-2695-DBE7-AA4A-45DAE804B6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60120" y="1616558"/>
            <a:ext cx="6405742" cy="596058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rgbClr val="FE2E5C"/>
                </a:solidFill>
              </a:rPr>
              <a:t>1. Ideological disagreements remain</a:t>
            </a:r>
          </a:p>
          <a:p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63875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26CEC24-31FD-34DD-F427-247061FCD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570464" cy="1700784"/>
          </a:xfrm>
        </p:spPr>
        <p:txBody>
          <a:bodyPr>
            <a:noAutofit/>
          </a:bodyPr>
          <a:lstStyle/>
          <a:p>
            <a:r>
              <a:rPr lang="en-US" dirty="0"/>
              <a:t>Three 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C8A3E-2695-DBE7-AA4A-45DAE804B6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000" y="2806700"/>
            <a:ext cx="10895584" cy="35941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Cannot study effect of </a:t>
            </a:r>
            <a:r>
              <a:rPr lang="en-US" sz="3000" dirty="0">
                <a:solidFill>
                  <a:srgbClr val="FE2E5C"/>
                </a:solidFill>
              </a:rPr>
              <a:t>minimum wage </a:t>
            </a:r>
            <a:r>
              <a:rPr lang="en-US" sz="3000" dirty="0"/>
              <a:t>in controlled environment.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Hard to determine effect of particular policy, or to extrapolate.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E2E5C"/>
                </a:solidFill>
              </a:rPr>
              <a:t>Lockdowns</a:t>
            </a:r>
            <a:r>
              <a:rPr lang="en-US" sz="3000" dirty="0"/>
              <a:t> similarly complicated, involving multiple measures, different in different countries.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Other factors – age, enforcement, new variants – can have a profound effect.</a:t>
            </a:r>
            <a:endParaRPr lang="en-US" sz="2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04C8A3E-2695-DBE7-AA4A-45DAE804B6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60120" y="1616558"/>
            <a:ext cx="6405742" cy="596058"/>
          </a:xfrm>
        </p:spPr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rgbClr val="FE2E5C"/>
                </a:solidFill>
              </a:rPr>
              <a:t>2. Specifics are important</a:t>
            </a:r>
          </a:p>
          <a:p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640071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26CEC24-31FD-34DD-F427-247061FCD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570464" cy="1700784"/>
          </a:xfrm>
        </p:spPr>
        <p:txBody>
          <a:bodyPr>
            <a:noAutofit/>
          </a:bodyPr>
          <a:lstStyle/>
          <a:p>
            <a:r>
              <a:rPr lang="en-US" dirty="0"/>
              <a:t>Three 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C8A3E-2695-DBE7-AA4A-45DAE804B6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000" y="2679700"/>
            <a:ext cx="10895584" cy="37211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E.g. introduce a </a:t>
            </a:r>
            <a:r>
              <a:rPr lang="en-US" sz="3000" dirty="0">
                <a:solidFill>
                  <a:srgbClr val="FE2E5C"/>
                </a:solidFill>
              </a:rPr>
              <a:t>minimum wage</a:t>
            </a:r>
            <a:r>
              <a:rPr lang="en-US" sz="3000" dirty="0"/>
              <a:t>, no drop in unemployment.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But maybe without it, the company </a:t>
            </a:r>
            <a:r>
              <a:rPr lang="en-US" sz="3000" i="1" dirty="0"/>
              <a:t>would have </a:t>
            </a:r>
            <a:r>
              <a:rPr lang="en-US" sz="3000" dirty="0"/>
              <a:t>hired even more employees!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Similarly, introduce a </a:t>
            </a:r>
            <a:r>
              <a:rPr lang="en-US" sz="3000" dirty="0">
                <a:solidFill>
                  <a:srgbClr val="FE2E5C"/>
                </a:solidFill>
              </a:rPr>
              <a:t>lockdown</a:t>
            </a:r>
            <a:r>
              <a:rPr lang="en-US" sz="3000" dirty="0"/>
              <a:t>, and deaths decrease.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But maybe people </a:t>
            </a:r>
            <a:r>
              <a:rPr lang="en-US" sz="3000" i="1" dirty="0"/>
              <a:t>would have </a:t>
            </a:r>
            <a:r>
              <a:rPr lang="en-US" sz="3000" dirty="0"/>
              <a:t>changed their </a:t>
            </a:r>
            <a:r>
              <a:rPr lang="en-US" sz="3000" dirty="0" err="1"/>
              <a:t>behaviour</a:t>
            </a:r>
            <a:r>
              <a:rPr lang="en-US" sz="3000" dirty="0"/>
              <a:t> anyway!</a:t>
            </a:r>
            <a:endParaRPr lang="en-US" sz="2800" i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04C8A3E-2695-DBE7-AA4A-45DAE804B6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60120" y="1616558"/>
            <a:ext cx="10901680" cy="119014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E2E5C"/>
                </a:solidFill>
              </a:rPr>
              <a:t>3. We need to know what </a:t>
            </a:r>
            <a:r>
              <a:rPr lang="en-US" sz="2800" b="1" i="1" dirty="0">
                <a:solidFill>
                  <a:srgbClr val="FE2E5C"/>
                </a:solidFill>
              </a:rPr>
              <a:t>would have </a:t>
            </a:r>
            <a:r>
              <a:rPr lang="en-US" sz="2800" b="1" dirty="0">
                <a:solidFill>
                  <a:srgbClr val="FE2E5C"/>
                </a:solidFill>
              </a:rPr>
              <a:t>happened </a:t>
            </a:r>
          </a:p>
          <a:p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1670866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570464" cy="1700784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FE2E5C"/>
                </a:solidFill>
              </a:rPr>
              <a:t>Understanding and </a:t>
            </a:r>
            <a:br>
              <a:rPr lang="en-US" dirty="0">
                <a:solidFill>
                  <a:srgbClr val="FE2E5C"/>
                </a:solidFill>
              </a:rPr>
            </a:br>
            <a:r>
              <a:rPr lang="en-US" dirty="0">
                <a:solidFill>
                  <a:srgbClr val="FE2E5C"/>
                </a:solidFill>
              </a:rPr>
              <a:t>COMMUNICATING UNCERTAINTY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04C8A3E-2695-DBE7-AA4A-45DAE804B6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0473" y="3002692"/>
            <a:ext cx="11140111" cy="339810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We can’t separate these debates from, and resolve them prior to, our </a:t>
            </a:r>
            <a:r>
              <a:rPr lang="en-US" sz="2800" b="1" i="1" dirty="0">
                <a:solidFill>
                  <a:srgbClr val="FE2E5C"/>
                </a:solidFill>
              </a:rPr>
              <a:t>ethical </a:t>
            </a:r>
            <a:r>
              <a:rPr lang="en-US" sz="2800" b="1" dirty="0"/>
              <a:t>disagreements.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We might not be able to come to a satisfying</a:t>
            </a:r>
            <a:r>
              <a:rPr lang="en-US" sz="2800" b="1" i="1" dirty="0"/>
              <a:t> </a:t>
            </a:r>
            <a:r>
              <a:rPr lang="en-US" sz="2800" b="1" i="1" dirty="0">
                <a:solidFill>
                  <a:srgbClr val="FE2E5C"/>
                </a:solidFill>
              </a:rPr>
              <a:t>general</a:t>
            </a:r>
            <a:r>
              <a:rPr lang="en-US" sz="2800" b="1" i="1" dirty="0"/>
              <a:t> </a:t>
            </a:r>
            <a:r>
              <a:rPr lang="en-US" sz="2800" b="1" dirty="0"/>
              <a:t>answer.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 Not a simple “matter of </a:t>
            </a:r>
            <a:r>
              <a:rPr lang="en-US" sz="2800" b="1" i="1" dirty="0">
                <a:solidFill>
                  <a:srgbClr val="FE2E5C"/>
                </a:solidFill>
              </a:rPr>
              <a:t>fact</a:t>
            </a:r>
            <a:r>
              <a:rPr lang="en-US" sz="2800" b="1" dirty="0"/>
              <a:t>”.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7919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JuxtaposeVTI">
  <a:themeElements>
    <a:clrScheme name="Juxtapose">
      <a:dk1>
        <a:sysClr val="windowText" lastClr="000000"/>
      </a:dk1>
      <a:lt1>
        <a:sysClr val="window" lastClr="FFFFFF"/>
      </a:lt1>
      <a:dk2>
        <a:srgbClr val="3F3F3F"/>
      </a:dk2>
      <a:lt2>
        <a:srgbClr val="F8F7F5"/>
      </a:lt2>
      <a:accent1>
        <a:srgbClr val="F99700"/>
      </a:accent1>
      <a:accent2>
        <a:srgbClr val="00BAC7"/>
      </a:accent2>
      <a:accent3>
        <a:srgbClr val="FF5C21"/>
      </a:accent3>
      <a:accent4>
        <a:srgbClr val="6F7EFD"/>
      </a:accent4>
      <a:accent5>
        <a:srgbClr val="ACACAC"/>
      </a:accent5>
      <a:accent6>
        <a:srgbClr val="737373"/>
      </a:accent6>
      <a:hlink>
        <a:srgbClr val="0099FF"/>
      </a:hlink>
      <a:folHlink>
        <a:srgbClr val="868686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201103_win32_CP_v3" id="{25EBCE8A-6A42-434B-A3B3-187E1DD25CFC}" vid="{39E32D66-C006-4DAC-BD55-FAF16500590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6DA60BD-0042-4722-B671-D551884D1E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069F72-2015-4FB6-9588-A49CB14BDC12}">
  <ds:schemaRefs>
    <ds:schemaRef ds:uri="http://www.w3.org/XML/1998/namespace"/>
    <ds:schemaRef ds:uri="http://purl.org/dc/terms/"/>
    <ds:schemaRef ds:uri="http://schemas.microsoft.com/sharepoint/v3"/>
    <ds:schemaRef ds:uri="http://schemas.microsoft.com/office/2006/documentManagement/types"/>
    <ds:schemaRef ds:uri="230e9df3-be65-4c73-a93b-d1236ebd677e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16c05727-aa75-4e4a-9b5f-8a80a1165891"/>
    <ds:schemaRef ds:uri="71af3243-3dd4-4a8d-8c0d-dd76da1f02a5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AD4C1A2-2B2B-48A1-9ECA-17D85E2078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404</Words>
  <Application>Microsoft Office PowerPoint</Application>
  <PresentationFormat>Breitbild</PresentationFormat>
  <Paragraphs>55</Paragraphs>
  <Slides>13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8" baseType="lpstr">
      <vt:lpstr>Arial</vt:lpstr>
      <vt:lpstr>Calibri</vt:lpstr>
      <vt:lpstr>Franklin Gothic Demi Cond</vt:lpstr>
      <vt:lpstr>Franklin Gothic Medium</vt:lpstr>
      <vt:lpstr>JuxtaposeVTI</vt:lpstr>
      <vt:lpstr>Uncertainty</vt:lpstr>
      <vt:lpstr>Enduring  Uncertainty</vt:lpstr>
      <vt:lpstr>lockdowns</vt:lpstr>
      <vt:lpstr>The  Early  Debate</vt:lpstr>
      <vt:lpstr>Predictions or projections?</vt:lpstr>
      <vt:lpstr>Behavioural change, and  “Looping effects”</vt:lpstr>
      <vt:lpstr>Uncertain data</vt:lpstr>
      <vt:lpstr>WHAt can models tell us?</vt:lpstr>
      <vt:lpstr>Models are Tricky…</vt:lpstr>
      <vt:lpstr>Three Complications</vt:lpstr>
      <vt:lpstr>Three Complications</vt:lpstr>
      <vt:lpstr>Three Complications</vt:lpstr>
      <vt:lpstr>Understanding and  COMMUNICATING UNCERTAINTY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2021-04-27T10:31:44Z</dcterms:created>
  <dcterms:modified xsi:type="dcterms:W3CDTF">2025-11-07T14:08:52Z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