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6" r:id="rId1"/>
  </p:sldMasterIdLst>
  <p:notesMasterIdLst>
    <p:notesMasterId r:id="rId17"/>
  </p:notesMasterIdLst>
  <p:sldIdLst>
    <p:sldId id="256" r:id="rId2"/>
    <p:sldId id="275" r:id="rId3"/>
    <p:sldId id="276" r:id="rId4"/>
    <p:sldId id="257" r:id="rId5"/>
    <p:sldId id="274" r:id="rId6"/>
    <p:sldId id="266" r:id="rId7"/>
    <p:sldId id="258" r:id="rId8"/>
    <p:sldId id="267" r:id="rId9"/>
    <p:sldId id="259" r:id="rId10"/>
    <p:sldId id="268" r:id="rId11"/>
    <p:sldId id="260" r:id="rId12"/>
    <p:sldId id="271" r:id="rId13"/>
    <p:sldId id="263" r:id="rId14"/>
    <p:sldId id="277" r:id="rId15"/>
    <p:sldId id="27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20F430-3F8E-480B-A7BE-7704AC55886E}" v="70" dt="2025-10-03T20:40:10.9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58" d="100"/>
          <a:sy n="58" d="100"/>
        </p:scale>
        <p:origin x="98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66D4B-5D28-41B9-961A-90F6A6F0E5D8}" type="datetimeFigureOut">
              <a:rPr lang="nl-NL" smtClean="0"/>
              <a:t>30-10-2025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91F02-EFF3-4E34-A4C1-FBE87E234E2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7092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191F02-EFF3-4E34-A4C1-FBE87E234E23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2857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4C635-ADFD-FA7C-8609-37BF73176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DB24A5-743F-A913-516B-06BF99F91D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736E84-930A-FEB5-8088-9456869A00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9F19CB-1174-5AAD-8011-6F0C9FF9D4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191F02-EFF3-4E34-A4C1-FBE87E234E23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1938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nl-NL"/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6B3A-4B5C-4E63-8C6E-766409249E9A}" type="datetimeFigureOut">
              <a:rPr lang="nl-NL" smtClean="0"/>
              <a:t>30-10-2025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10FEE459-85EC-4D8C-B408-CEF28208E68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8448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6B3A-4B5C-4E63-8C6E-766409249E9A}" type="datetimeFigureOut">
              <a:rPr lang="nl-NL" smtClean="0"/>
              <a:t>30-10-2025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EE459-85EC-4D8C-B408-CEF28208E68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48432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D2D76B3A-4B5C-4E63-8C6E-766409249E9A}" type="datetimeFigureOut">
              <a:rPr lang="nl-NL" smtClean="0"/>
              <a:t>30-10-2025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nl-NL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10FEE459-85EC-4D8C-B408-CEF28208E68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6618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6B3A-4B5C-4E63-8C6E-766409249E9A}" type="datetimeFigureOut">
              <a:rPr lang="nl-NL" smtClean="0"/>
              <a:t>30-10-2025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EE459-85EC-4D8C-B408-CEF28208E68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5664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6B3A-4B5C-4E63-8C6E-766409249E9A}" type="datetimeFigureOut">
              <a:rPr lang="nl-NL" smtClean="0"/>
              <a:t>30-10-2025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EE459-85EC-4D8C-B408-CEF28208E68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5432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6B3A-4B5C-4E63-8C6E-766409249E9A}" type="datetimeFigureOut">
              <a:rPr lang="nl-NL" smtClean="0"/>
              <a:t>30-10-2025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EE459-85EC-4D8C-B408-CEF28208E68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4675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6B3A-4B5C-4E63-8C6E-766409249E9A}" type="datetimeFigureOut">
              <a:rPr lang="nl-NL" smtClean="0"/>
              <a:t>30-10-2025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EE459-85EC-4D8C-B408-CEF28208E68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1793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6B3A-4B5C-4E63-8C6E-766409249E9A}" type="datetimeFigureOut">
              <a:rPr lang="nl-NL" smtClean="0"/>
              <a:t>30-10-2025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EE459-85EC-4D8C-B408-CEF28208E68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3838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6B3A-4B5C-4E63-8C6E-766409249E9A}" type="datetimeFigureOut">
              <a:rPr lang="nl-NL" smtClean="0"/>
              <a:t>30-10-2025</a:t>
            </a:fld>
            <a:endParaRPr lang="nl-NL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EE459-85EC-4D8C-B408-CEF28208E68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8105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6B3A-4B5C-4E63-8C6E-766409249E9A}" type="datetimeFigureOut">
              <a:rPr lang="nl-NL" smtClean="0"/>
              <a:t>30-10-2025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EE459-85EC-4D8C-B408-CEF28208E68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5303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76B3A-4B5C-4E63-8C6E-766409249E9A}" type="datetimeFigureOut">
              <a:rPr lang="nl-NL" smtClean="0"/>
              <a:t>30-10-2025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EE459-85EC-4D8C-B408-CEF28208E68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3236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D2D76B3A-4B5C-4E63-8C6E-766409249E9A}" type="datetimeFigureOut">
              <a:rPr lang="nl-NL" smtClean="0"/>
              <a:t>30-10-2025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nl-NL"/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10FEE459-85EC-4D8C-B408-CEF28208E68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2778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3D25154-9EF7-4C33-9AAC-7B3BE089F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876B48-CA53-7A03-8779-AAD8978B0F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560" y="643468"/>
            <a:ext cx="9966960" cy="3592432"/>
          </a:xfrm>
        </p:spPr>
        <p:txBody>
          <a:bodyPr>
            <a:normAutofit/>
          </a:bodyPr>
          <a:lstStyle/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Trial and Error Award 2025</a:t>
            </a:r>
            <a:endParaRPr lang="nl-NL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04E8C0-C927-4C06-A96A-BF3323BA7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0"/>
            <a:ext cx="12192000" cy="229583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DCECFD5-4C30-4892-9FF0-540E17955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5590" y="5111496"/>
            <a:ext cx="1080904" cy="1080902"/>
            <a:chOff x="10245590" y="5111496"/>
            <a:chExt cx="1080904" cy="1080902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5C67F70-EAFE-425C-8422-591620A96D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5590" y="5111496"/>
              <a:ext cx="1080904" cy="1080902"/>
            </a:xfrm>
            <a:prstGeom prst="ellipse">
              <a:avLst/>
            </a:prstGeom>
            <a:blipFill dpi="0" rotWithShape="1">
              <a:blip r:embed="rId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47FA16B-C217-4D91-84EA-5B0846BDD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53681" y="5219586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8903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684E9A-A9EA-513A-17CD-A19918034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CC2C805-A5E9-0264-9641-FED1414561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91FB56-FFC0-C673-8839-01DDA34FF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560" y="643468"/>
            <a:ext cx="10274934" cy="3592432"/>
          </a:xfrm>
        </p:spPr>
        <p:txBody>
          <a:bodyPr>
            <a:normAutofit/>
          </a:bodyPr>
          <a:lstStyle/>
          <a:p>
            <a:r>
              <a:rPr lang="en-US" dirty="0"/>
              <a:t>History of the award</a:t>
            </a:r>
            <a:endParaRPr lang="nl-NL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3BAF4A-F6CB-581B-DC91-C7B1163A8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0"/>
            <a:ext cx="12192000" cy="2295831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47348F2-A5B3-BCDB-2AF5-10FD176EFE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5590" y="5111496"/>
            <a:ext cx="1080904" cy="1080902"/>
            <a:chOff x="10245590" y="5111496"/>
            <a:chExt cx="1080904" cy="1080902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5E3382D-290A-C95D-8041-216CCEA1AE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5590" y="5111496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B06587A-0DA2-0A72-C0FD-8ED92EBBD3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53681" y="5219586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1688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0864D1-D24C-2E24-C338-0F27CAB1F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1" name="Group 1040">
            <a:extLst>
              <a:ext uri="{FF2B5EF4-FFF2-40B4-BE49-F238E27FC236}">
                <a16:creationId xmlns:a16="http://schemas.microsoft.com/office/drawing/2014/main" id="{EE6C75A5-F4B8-415F-B4EA-A9AD45087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42" name="Oval 1041">
              <a:extLst>
                <a:ext uri="{FF2B5EF4-FFF2-40B4-BE49-F238E27FC236}">
                  <a16:creationId xmlns:a16="http://schemas.microsoft.com/office/drawing/2014/main" id="{3D9CC178-C06A-480F-AAFC-127638C29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nl-NL"/>
            </a:p>
          </p:txBody>
        </p:sp>
        <p:sp>
          <p:nvSpPr>
            <p:cNvPr id="1043" name="Oval 1042">
              <a:extLst>
                <a:ext uri="{FF2B5EF4-FFF2-40B4-BE49-F238E27FC236}">
                  <a16:creationId xmlns:a16="http://schemas.microsoft.com/office/drawing/2014/main" id="{77235C6D-8D65-4BC6-AE0E-523AB3C8D5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nl-NL"/>
            </a:p>
          </p:txBody>
        </p:sp>
      </p:grpSp>
      <p:pic>
        <p:nvPicPr>
          <p:cNvPr id="1026" name="Picture 2" descr="A wooden sculpture on a table&#10;&#10;AI-generated content may be incorrect.">
            <a:extLst>
              <a:ext uri="{FF2B5EF4-FFF2-40B4-BE49-F238E27FC236}">
                <a16:creationId xmlns:a16="http://schemas.microsoft.com/office/drawing/2014/main" id="{34CEF497-703C-4373-79EA-2F6D16A29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" r="2181"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4093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nl-NL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nl-NL"/>
            </a:p>
          </p:txBody>
        </p:sp>
      </p:grpSp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68C84B8E-16E8-4E54-B4AC-84CE51595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97ACE3-7841-B57E-BE25-FFBB59530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0000"/>
              </a:lnSpc>
            </a:pPr>
            <a:r>
              <a:rPr lang="en-US" sz="88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Nominations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CE9EEEA-5DB7-4DC7-AF9F-74D1C19B7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F199147-B958-49C0-9BE2-65BDD892F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EF70505D-EC2C-4D1A-86DE-258377807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DF20BDF-18D7-4E94-9BA1-9CEB40470C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98F42242-4089-4E5D-95C3-C113C73DA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796F87F1-ABB5-42FB-86BD-EED111CD3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6936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19EF4F-6CB6-7494-FD01-E6A6C2EA3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5CA4A62-E2B7-9292-52F1-699754FF8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E65B8B-D638-6E8C-7C65-0D6F5B9D89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05174E-9FF3-DDF6-F5AE-A3BDAA7D9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3370902-4257-56DC-D12C-76B4665AB9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52AE2F9-8D1B-D13D-7E7B-D86B4BF6D7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nl-NL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2A9A51C-C045-EC13-6169-9581BD0802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nl-NL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CA89DA7-ACBB-1E6E-4118-91DED08F0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B69420-B81C-7898-D9C0-1C41BC929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643468"/>
            <a:ext cx="9966960" cy="359243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6600" b="1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Selected 4 which best fit spirit of the award  </a:t>
            </a:r>
            <a:endParaRPr lang="en-US" sz="6000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42392CD-277C-3123-8E91-7102DF1E2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0"/>
            <a:ext cx="12192000" cy="229583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AEB1786-0231-2288-E274-308889D157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5590" y="5111496"/>
            <a:ext cx="1080904" cy="1080902"/>
            <a:chOff x="10245590" y="5111496"/>
            <a:chExt cx="1080904" cy="1080902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729D853-3BFE-1E37-0220-CD5C77EB2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5590" y="5111496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996E77A-4E7F-0205-03E1-9D4AA34C1D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53681" y="5219586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847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nl-NL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nl-NL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3D25154-9EF7-4C33-9AAC-7B3BE089F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2CF3C0-B5AD-F7C1-A183-51C3B6F00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643468"/>
            <a:ext cx="9966960" cy="359243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800" b="1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“AI-based virtual assistant and transformational leadership in social cognitive theory perspective: a study of team innovation in construction industry”  </a:t>
            </a:r>
            <a:br>
              <a:rPr lang="en-US" sz="38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</a:br>
            <a:br>
              <a:rPr lang="en-US" sz="32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</a:br>
            <a:r>
              <a:rPr lang="en-US" sz="32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Authors: Zhang HUI, Naseer Abbas Khan, Maria </a:t>
            </a:r>
            <a:r>
              <a:rPr lang="en-US" sz="3200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akhtar</a:t>
            </a:r>
            <a:br>
              <a:rPr lang="en-US" sz="32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</a:br>
            <a:endParaRPr lang="en-US" sz="3200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604E8C0-C927-4C06-A96A-BF3323BA7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0"/>
            <a:ext cx="12192000" cy="229583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DCECFD5-4C30-4892-9FF0-540E17955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5590" y="5111496"/>
            <a:ext cx="1080904" cy="1080902"/>
            <a:chOff x="10245590" y="5111496"/>
            <a:chExt cx="1080904" cy="1080902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5C67F70-EAFE-425C-8422-591620A96D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5590" y="5111496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47FA16B-C217-4D91-84EA-5B0846BDD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53681" y="5219586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9689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AEEED0-A89E-E288-F6C2-880806A7D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775157"/>
            <a:ext cx="10058400" cy="1609344"/>
          </a:xfrm>
        </p:spPr>
        <p:txBody>
          <a:bodyPr>
            <a:normAutofit/>
          </a:bodyPr>
          <a:lstStyle/>
          <a:p>
            <a:r>
              <a:rPr lang="en-US" sz="2800" b="1" dirty="0"/>
              <a:t>AI-based virtual assistant and transformational leadership in social cognitive theory perspective: a study of team innovation in construction industry.</a:t>
            </a:r>
            <a:br>
              <a:rPr lang="en-US" sz="2600" dirty="0"/>
            </a:br>
            <a:endParaRPr lang="nl-NL" sz="2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3AE75-5173-E892-8035-E692348A4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0412"/>
            <a:ext cx="10058400" cy="38517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They investigated how AI-powered virtual assistants and transformational leadership interact to influence team innovation, focusing on the construction industry through a social cognitive theory (SCT) lens</a:t>
            </a:r>
          </a:p>
          <a:p>
            <a:r>
              <a:rPr lang="en-US" dirty="0"/>
              <a:t>Initial hypothesis predicted a positive correlation of AI tools and leadership on innovation outcomes.</a:t>
            </a:r>
          </a:p>
          <a:p>
            <a:r>
              <a:rPr lang="en-US" dirty="0"/>
              <a:t>Pilot tests revealed methodological challenges, failed causal verification, and participant resistance to AI adoption.</a:t>
            </a:r>
          </a:p>
          <a:p>
            <a:r>
              <a:rPr lang="en-US" dirty="0"/>
              <a:t>The team revised the theory several times and finally settled for a complicated interpretation based on SCT. </a:t>
            </a:r>
          </a:p>
          <a:p>
            <a:endParaRPr lang="nl-NL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5790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nl-NL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nl-NL"/>
            </a:p>
          </p:txBody>
        </p:sp>
      </p:grp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C3D25154-9EF7-4C33-9AAC-7B3BE089F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606F06-F3BE-A374-7553-13827B1AD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996" y="1099611"/>
            <a:ext cx="9966960" cy="359243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600" b="1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No support for a causal role of primary motor cortex in construing meaning from language: An </a:t>
            </a:r>
            <a:r>
              <a:rPr lang="en-US" sz="3600" b="1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rTMS</a:t>
            </a:r>
            <a:r>
              <a:rPr lang="en-US" sz="3600" b="1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study</a:t>
            </a:r>
            <a:br>
              <a:rPr lang="en-US" sz="3600" b="1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</a:br>
            <a:br>
              <a:rPr lang="en-US" sz="36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</a:br>
            <a:r>
              <a:rPr lang="en-US" sz="36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Authors: </a:t>
            </a:r>
            <a:r>
              <a:rPr lang="en-US" sz="3600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PABlo</a:t>
            </a:r>
            <a:r>
              <a:rPr lang="en-US" sz="36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</a:t>
            </a:r>
            <a:r>
              <a:rPr lang="en-US" sz="3600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solana</a:t>
            </a:r>
            <a:r>
              <a:rPr lang="en-US" sz="36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, Omar </a:t>
            </a:r>
            <a:r>
              <a:rPr lang="en-US" sz="3600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escamus</a:t>
            </a:r>
            <a:r>
              <a:rPr lang="en-US" sz="36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, Daniel Casasanto, Ana B. Chica, </a:t>
            </a:r>
            <a:r>
              <a:rPr lang="en-US" sz="3600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julio</a:t>
            </a:r>
            <a:r>
              <a:rPr lang="en-US" sz="36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</a:t>
            </a:r>
            <a:r>
              <a:rPr lang="en-US" sz="3600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santiago</a:t>
            </a:r>
            <a:br>
              <a:rPr lang="en-US" sz="3100" b="1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</a:br>
            <a:br>
              <a:rPr lang="en-US" sz="3100" b="1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</a:br>
            <a:endParaRPr lang="en-US" sz="3100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604E8C0-C927-4C06-A96A-BF3323BA7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0"/>
            <a:ext cx="12192000" cy="229583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DCECFD5-4C30-4892-9FF0-540E17955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5590" y="5111496"/>
            <a:ext cx="1080904" cy="1080902"/>
            <a:chOff x="10245590" y="5111496"/>
            <a:chExt cx="1080904" cy="1080902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5C67F70-EAFE-425C-8422-591620A96D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5590" y="5111496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47FA16B-C217-4D91-84EA-5B0846BDD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53681" y="5219586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0191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4A230C-4DC1-04C3-513A-E38181374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829939"/>
            <a:ext cx="10058400" cy="1609344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No support for a causal role of primary motor cortex in construing meaning from language: An </a:t>
            </a:r>
            <a:r>
              <a:rPr lang="en-US" sz="3100" b="1" dirty="0" err="1"/>
              <a:t>rTMS</a:t>
            </a:r>
            <a:r>
              <a:rPr lang="en-US" sz="3100" b="1" dirty="0"/>
              <a:t> study</a:t>
            </a:r>
            <a:br>
              <a:rPr lang="en-US" dirty="0"/>
            </a:b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AED7E-E56F-DFAA-9891-D420E07CFA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9096" y="2722748"/>
            <a:ext cx="10058400" cy="3851787"/>
          </a:xfrm>
        </p:spPr>
        <p:txBody>
          <a:bodyPr>
            <a:normAutofit/>
          </a:bodyPr>
          <a:lstStyle/>
          <a:p>
            <a:r>
              <a:rPr lang="en-US" dirty="0"/>
              <a:t>The study tested whether the primary motor cortex causally contributes to understanding action-related language, finding no support for this hypothesized role.</a:t>
            </a:r>
          </a:p>
          <a:p>
            <a:r>
              <a:rPr lang="en-US" dirty="0"/>
              <a:t>Despite the null result, methodological rigor was ensured by confirming the experimental manipulation worked and validating the measurement tools.</a:t>
            </a:r>
          </a:p>
          <a:p>
            <a:r>
              <a:rPr lang="en-US" dirty="0"/>
              <a:t>Sensitivity power analyses demonstrated sufficient sample size to detect even small effects, strengthening the reliability of the null finding.</a:t>
            </a:r>
          </a:p>
          <a:p>
            <a:r>
              <a:rPr lang="en-US" dirty="0"/>
              <a:t>The study was also preregistered prior to data collection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7953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nl-NL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nl-NL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3D25154-9EF7-4C33-9AAC-7B3BE089F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704CD6-AC7C-2940-8E13-0922DE6CB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643468"/>
            <a:ext cx="9966960" cy="359243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000" b="1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Proactive and retroactive effects of novelty and rest on memory.</a:t>
            </a:r>
            <a:br>
              <a:rPr lang="en-US" sz="4000" b="1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</a:br>
            <a:br>
              <a:rPr lang="en-US" sz="40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</a:br>
            <a:r>
              <a:rPr lang="en-US" sz="40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Authors: Sumaiyah Raza, JUDITH SCHOMAKER, RICHARD N HENSON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604E8C0-C927-4C06-A96A-BF3323BA7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0"/>
            <a:ext cx="12192000" cy="229583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DCECFD5-4C30-4892-9FF0-540E17955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5590" y="5111496"/>
            <a:ext cx="1080904" cy="1080902"/>
            <a:chOff x="10245590" y="5111496"/>
            <a:chExt cx="1080904" cy="1080902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5C67F70-EAFE-425C-8422-591620A96D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5590" y="5111496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47FA16B-C217-4D91-84EA-5B0846BDD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53681" y="5219586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601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AC238-2F5C-6AEF-9AD9-DA54B1B92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9096" y="829939"/>
            <a:ext cx="10058400" cy="1609344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Proactive and retroactive effects of novelty and rest on memory</a:t>
            </a:r>
            <a:br>
              <a:rPr lang="en-US" b="1" dirty="0"/>
            </a:b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98337-AC4C-C60E-B85D-872834F29A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320412"/>
            <a:ext cx="10058400" cy="3851787"/>
          </a:xfrm>
        </p:spPr>
        <p:txBody>
          <a:bodyPr>
            <a:normAutofit/>
          </a:bodyPr>
          <a:lstStyle/>
          <a:p>
            <a:r>
              <a:rPr lang="en-US" dirty="0"/>
              <a:t>This registered report planned to replicate work that has suggested that exploration of a novel environment and wakeful rest can promote memory.</a:t>
            </a:r>
          </a:p>
          <a:p>
            <a:r>
              <a:rPr lang="en-US" dirty="0"/>
              <a:t>It tested proactive and retroactive effects of novel exploration and of wakeful rest.</a:t>
            </a:r>
          </a:p>
          <a:p>
            <a:r>
              <a:rPr lang="en-US" dirty="0"/>
              <a:t> This study involved an elaborate multiple-day design to address these questions and prior to data collection a stopping rule was defined based on Bayesian unpaired t-tests and 10,000 simulations.</a:t>
            </a:r>
          </a:p>
          <a:p>
            <a:r>
              <a:rPr lang="en-US" dirty="0"/>
              <a:t>The final sample included 887 participants and convincingly showed that novelty did not induce a proactive or retroactive beneficial effect on memory, while wakeful rest was demonstrated to have a proactive benefit on immediate recall.</a:t>
            </a:r>
            <a:endParaRPr lang="nl-NL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8597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nl-NL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nl-NL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3D25154-9EF7-4C33-9AAC-7B3BE089F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9D4D19-C685-FD1A-CF24-331E1C214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643468"/>
            <a:ext cx="9966960" cy="359243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600" b="1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Limited data prevent assessment of role of climate change in deadly floods affecting highly vulnerable communities around Lake Kivu</a:t>
            </a:r>
            <a:br>
              <a:rPr lang="en-US" sz="36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</a:br>
            <a:br>
              <a:rPr lang="en-US" sz="36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</a:br>
            <a:r>
              <a:rPr lang="en-US" sz="36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Authors: Joyce Kimutai, Gerbrand </a:t>
            </a:r>
            <a:r>
              <a:rPr lang="en-US" sz="3600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koren</a:t>
            </a:r>
            <a:endParaRPr lang="en-US" sz="3600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604E8C0-C927-4C06-A96A-BF3323BA7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0"/>
            <a:ext cx="12192000" cy="229583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DCECFD5-4C30-4892-9FF0-540E17955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5590" y="5111496"/>
            <a:ext cx="1080904" cy="1080902"/>
            <a:chOff x="10245590" y="5111496"/>
            <a:chExt cx="1080904" cy="1080902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5C67F70-EAFE-425C-8422-591620A96D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5590" y="5111496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47FA16B-C217-4D91-84EA-5B0846BDD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53681" y="5219586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4274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341C4E-932F-1ACC-F605-9909A9146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F25C50D-0A0A-A9C2-A975-D6FF038ABB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7D3E13-C314-61CB-498A-CBA4FF108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2C506A-7C3A-2A18-CE8C-61643F7D0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4516F2-48FC-2455-621F-70E5BF843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3AA539-E760-07B5-7BAB-D1E55FA2D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019" y="829939"/>
            <a:ext cx="10058400" cy="1609344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Limited data prevent assessment of role of climate change in deadly floods affecting highly vulnerable communities around Lake Kivu</a:t>
            </a:r>
            <a:br>
              <a:rPr lang="en-US" dirty="0"/>
            </a:b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D773A-6249-53A2-D492-DA1C1A8F7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9096" y="2542094"/>
            <a:ext cx="10058400" cy="3851787"/>
          </a:xfrm>
        </p:spPr>
        <p:txBody>
          <a:bodyPr>
            <a:normAutofit/>
          </a:bodyPr>
          <a:lstStyle/>
          <a:p>
            <a:r>
              <a:rPr lang="en-US" dirty="0"/>
              <a:t>The study aimed to determine whether the deadly 2023 floods around Lake Kivu were influenced by climate change using statistical attribution methods.</a:t>
            </a:r>
          </a:p>
          <a:p>
            <a:r>
              <a:rPr lang="en-US" dirty="0"/>
              <a:t>They found that due to insufficient, poor-quality, and sparse meteorological data in the region, conclusive attribution to climate change was impossible.</a:t>
            </a:r>
          </a:p>
          <a:p>
            <a:r>
              <a:rPr lang="en-US" dirty="0"/>
              <a:t>The authors decided to publish it to highlight the critical need for improved observational capacity and data accessibility in vulnerable, neglected regions.</a:t>
            </a:r>
          </a:p>
          <a:p>
            <a:r>
              <a:rPr lang="en-US" dirty="0"/>
              <a:t>The transparent reporting aligned with the important perspective by Perkins-Kirkpatrick et al. on climate data gaps.</a:t>
            </a:r>
          </a:p>
          <a:p>
            <a:endParaRPr lang="nl-NL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6586A5E-7DF9-C743-4014-2F27B225A1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5B8CF8B-719B-16D9-5006-06129BE080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6722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19E55F-2CE5-F4B4-7938-EC2217A67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48CA9D8-455C-75F3-0CD2-9EFD4E2A1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FA3144-DE40-86B0-1DD5-17C6E8132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560" y="643468"/>
            <a:ext cx="10274934" cy="359243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Spin that wheel!</a:t>
            </a:r>
            <a:endParaRPr lang="nl-NL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11A083-1E3B-280E-7DF0-B386E2389B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0"/>
            <a:ext cx="12192000" cy="2295831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F4F11F-09B6-A7D2-C942-F04063D710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5590" y="5111496"/>
            <a:ext cx="1080904" cy="1080902"/>
            <a:chOff x="10245590" y="5111496"/>
            <a:chExt cx="1080904" cy="1080902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C44E99DD-5E18-64E6-C7E7-08F437D72A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5590" y="5111496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735566C-86EB-BC66-262F-26AEE6704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53681" y="5219586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7390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A6FF68-CD60-8E5C-CBCB-302D68D1F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46EC3C2-83A8-A5CD-8BA3-6471E3134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44733D-D256-7A94-C991-C2BFD1093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0ADAA2-6987-E881-9DE3-8979D1249D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6B1D4FF-4ACA-B65F-3937-BD78A2CFD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38C0CE6-C271-1FD8-D566-C59A363AA5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nl-NL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8104691-5601-5AE4-B09E-3782C2174E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nl-NL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20281FC-976E-870B-A50A-DD7363D86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5AB317-EB5F-53D3-97DA-B6E8EF2AE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643468"/>
            <a:ext cx="9966960" cy="359243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800" b="1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Interested in hosting the trial and error award next year? </a:t>
            </a:r>
            <a:br>
              <a:rPr lang="en-US" sz="32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</a:br>
            <a:endParaRPr lang="en-US" sz="3200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2D6C88-1CF6-5EE1-221D-0A6E1031CC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0"/>
            <a:ext cx="12192000" cy="229583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7ED81E5-4086-3102-E592-7277B7F70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5590" y="5111496"/>
            <a:ext cx="1080904" cy="1080902"/>
            <a:chOff x="10245590" y="5111496"/>
            <a:chExt cx="1080904" cy="1080902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22AD27BA-3C62-C773-B939-A5A9A8D0E3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5590" y="5111496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3DFEFF5-6248-816C-82D3-ED1256F803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53681" y="5219586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77965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84578d9-400d-4a5a-a7c7-e76ca47af400}" enabled="0" method="" siteId="{084578d9-400d-4a5a-a7c7-e76ca47af40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0</TotalTime>
  <Words>588</Words>
  <Application>Microsoft Office PowerPoint</Application>
  <PresentationFormat>Widescreen</PresentationFormat>
  <Paragraphs>33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Aptos</vt:lpstr>
      <vt:lpstr>Calibri</vt:lpstr>
      <vt:lpstr>Rockwell</vt:lpstr>
      <vt:lpstr>Rockwell Condensed</vt:lpstr>
      <vt:lpstr>Rockwell Extra Bold</vt:lpstr>
      <vt:lpstr>Wingdings</vt:lpstr>
      <vt:lpstr>Wood Type</vt:lpstr>
      <vt:lpstr>2nd Trial and Error Award 2025</vt:lpstr>
      <vt:lpstr>History of the award</vt:lpstr>
      <vt:lpstr>PowerPoint Presentation</vt:lpstr>
      <vt:lpstr>Nominations</vt:lpstr>
      <vt:lpstr>Selected 4 which best fit spirit of the award  </vt:lpstr>
      <vt:lpstr>“AI-based virtual assistant and transformational leadership in social cognitive theory perspective: a study of team innovation in construction industry”    Authors: Zhang HUI, Naseer Abbas Khan, Maria akhtar </vt:lpstr>
      <vt:lpstr>AI-based virtual assistant and transformational leadership in social cognitive theory perspective: a study of team innovation in construction industry. </vt:lpstr>
      <vt:lpstr>No support for a causal role of primary motor cortex in construing meaning from language: An rTMS study  Authors: PABlo solana, Omar escamus, Daniel Casasanto, Ana B. Chica, julio santiago  </vt:lpstr>
      <vt:lpstr>No support for a causal role of primary motor cortex in construing meaning from language: An rTMS study </vt:lpstr>
      <vt:lpstr>Proactive and retroactive effects of novelty and rest on memory.  Authors: Sumaiyah Raza, JUDITH SCHOMAKER, RICHARD N HENSON</vt:lpstr>
      <vt:lpstr>Proactive and retroactive effects of novelty and rest on memory </vt:lpstr>
      <vt:lpstr>Limited data prevent assessment of role of climate change in deadly floods affecting highly vulnerable communities around Lake Kivu  Authors: Joyce Kimutai, Gerbrand koren</vt:lpstr>
      <vt:lpstr>Limited data prevent assessment of role of climate change in deadly floods affecting highly vulnerable communities around Lake Kivu </vt:lpstr>
      <vt:lpstr>Spin that wheel!</vt:lpstr>
      <vt:lpstr>Interested in hosting the trial and error award next year?  </vt:lpstr>
    </vt:vector>
  </TitlesOfParts>
  <Company>Radboud University Nijmegen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Pottarath, A. (Amna)</dc:creator>
  <cp:lastModifiedBy>Gaillard, S.D.M. (Stefan)</cp:lastModifiedBy>
  <cp:revision>5</cp:revision>
  <dcterms:created xsi:type="dcterms:W3CDTF">2025-09-27T07:40:59Z</dcterms:created>
  <dcterms:modified xsi:type="dcterms:W3CDTF">2025-10-30T10:01:52Z</dcterms:modified>
</cp:coreProperties>
</file>